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4" r:id="rId5"/>
    <p:sldId id="259" r:id="rId6"/>
    <p:sldId id="260" r:id="rId7"/>
    <p:sldId id="261" r:id="rId8"/>
    <p:sldId id="262" r:id="rId9"/>
    <p:sldId id="263" r:id="rId10"/>
    <p:sldId id="266" r:id="rId11"/>
    <p:sldId id="267" r:id="rId12"/>
    <p:sldId id="265" r:id="rId1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52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3">
        <a:schemeClr val="bg1"/>
      </p:bgRef>
    </p:bg>
    <p:spTree>
      <p:nvGrpSpPr>
        <p:cNvPr id="1" name=""/>
        <p:cNvGrpSpPr/>
        <p:nvPr/>
      </p:nvGrpSpPr>
      <p:grpSpPr>
        <a:xfrm>
          <a:off x="0" y="0"/>
          <a:ext cx="0" cy="0"/>
          <a:chOff x="0" y="0"/>
          <a:chExt cx="0" cy="0"/>
        </a:xfrm>
      </p:grpSpPr>
      <p:sp>
        <p:nvSpPr>
          <p:cNvPr id="12" name="矩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圆角矩形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副标题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17" name="页脚占位符 16"/>
          <p:cNvSpPr>
            <a:spLocks noGrp="1"/>
          </p:cNvSpPr>
          <p:nvPr>
            <p:ph type="ftr" sz="quarter" idx="11"/>
          </p:nvPr>
        </p:nvSpPr>
        <p:spPr/>
        <p:txBody>
          <a:bodyPr/>
          <a:lstStyle/>
          <a:p>
            <a:endParaRPr lang="zh-CN" altLang="en-US"/>
          </a:p>
        </p:txBody>
      </p:sp>
      <p:sp>
        <p:nvSpPr>
          <p:cNvPr id="29" name="灯片编号占位符 28"/>
          <p:cNvSpPr>
            <a:spLocks noGrp="1"/>
          </p:cNvSpPr>
          <p:nvPr>
            <p:ph type="sldNum" sz="quarter" idx="12"/>
          </p:nvPr>
        </p:nvSpPr>
        <p:spPr/>
        <p:txBody>
          <a:bodyPr lIns="0" tIns="0" rIns="0" bIns="0">
            <a:noAutofit/>
          </a:bodyPr>
          <a:lstStyle>
            <a:lvl1pPr>
              <a:defRPr sz="1400">
                <a:solidFill>
                  <a:srgbClr val="FFFFFF"/>
                </a:solidFill>
              </a:defRPr>
            </a:lvl1pPr>
          </a:lstStyle>
          <a:p>
            <a:fld id="{0C913308-F349-4B6D-A68A-DD1791B4A57B}" type="slidenum">
              <a:rPr lang="zh-CN" altLang="en-US" smtClean="0"/>
              <a:t>‹#›</a:t>
            </a:fld>
            <a:endParaRPr lang="zh-CN" altLang="en-US"/>
          </a:p>
        </p:txBody>
      </p:sp>
      <p:sp>
        <p:nvSpPr>
          <p:cNvPr id="7" name="矩形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标题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zh-CN" altLang="en-US" smtClean="0"/>
              <a:t>单击此处编辑母版标题样式</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1"/>
            <a:ext cx="201168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914400" y="274640"/>
            <a:ext cx="55626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8" name="内容占位符 7"/>
          <p:cNvSpPr>
            <a:spLocks noGrp="1"/>
          </p:cNvSpPr>
          <p:nvPr>
            <p:ph sz="quarter" idx="1"/>
          </p:nvPr>
        </p:nvSpPr>
        <p:spPr>
          <a:xfrm>
            <a:off x="914400" y="1447800"/>
            <a:ext cx="7772400" cy="4572000"/>
          </a:xfr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1"/>
      </p:bgRef>
    </p:bg>
    <p:spTree>
      <p:nvGrpSpPr>
        <p:cNvPr id="1" name=""/>
        <p:cNvGrpSpPr/>
        <p:nvPr/>
      </p:nvGrpSpPr>
      <p:grpSpPr>
        <a:xfrm>
          <a:off x="0" y="0"/>
          <a:ext cx="0" cy="0"/>
          <a:chOff x="0" y="0"/>
          <a:chExt cx="0" cy="0"/>
        </a:xfrm>
      </p:grpSpPr>
      <p:sp>
        <p:nvSpPr>
          <p:cNvPr id="11" name="矩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圆角矩形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722313" y="952500"/>
            <a:ext cx="7772400" cy="1362075"/>
          </a:xfrm>
        </p:spPr>
        <p:txBody>
          <a:bodyPr anchor="b" anchorCtr="0"/>
          <a:lstStyle>
            <a:lvl1pPr algn="l">
              <a:buNone/>
              <a:defRPr sz="4000" b="0" cap="none"/>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5" name="页脚占位符 4"/>
          <p:cNvSpPr>
            <a:spLocks noGrp="1"/>
          </p:cNvSpPr>
          <p:nvPr>
            <p:ph type="ftr" sz="quarter" idx="11"/>
          </p:nvPr>
        </p:nvSpPr>
        <p:spPr>
          <a:xfrm>
            <a:off x="800100" y="6172200"/>
            <a:ext cx="4000500" cy="457200"/>
          </a:xfrm>
        </p:spPr>
        <p:txBody>
          <a:bodyPr/>
          <a:lstStyle/>
          <a:p>
            <a:endParaRPr lang="zh-CN" altLang="en-US"/>
          </a:p>
        </p:txBody>
      </p:sp>
      <p:sp>
        <p:nvSpPr>
          <p:cNvPr id="7" name="矩形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灯片编号占位符 5"/>
          <p:cNvSpPr>
            <a:spLocks noGrp="1"/>
          </p:cNvSpPr>
          <p:nvPr>
            <p:ph type="sldNum" sz="quarter" idx="12"/>
          </p:nvPr>
        </p:nvSpPr>
        <p:spPr>
          <a:xfrm>
            <a:off x="146304" y="6208776"/>
            <a:ext cx="457200" cy="457200"/>
          </a:xfrm>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内容占位符 8"/>
          <p:cNvSpPr>
            <a:spLocks noGrp="1"/>
          </p:cNvSpPr>
          <p:nvPr>
            <p:ph sz="quarter" idx="1"/>
          </p:nvPr>
        </p:nvSpPr>
        <p:spPr>
          <a:xfrm>
            <a:off x="914400" y="1447800"/>
            <a:ext cx="3749040" cy="4572000"/>
          </a:xfr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933950" y="1447800"/>
            <a:ext cx="3749040" cy="4572000"/>
          </a:xfr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914400" y="273050"/>
            <a:ext cx="7772400" cy="1143000"/>
          </a:xfrm>
        </p:spPr>
        <p:txBody>
          <a:bodyPr anchor="b" anchorCtr="0"/>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11" name="内容占位符 10"/>
          <p:cNvSpPr>
            <a:spLocks noGrp="1"/>
          </p:cNvSpPr>
          <p:nvPr>
            <p:ph sz="half" idx="2"/>
          </p:nvPr>
        </p:nvSpPr>
        <p:spPr>
          <a:xfrm>
            <a:off x="914400" y="2247900"/>
            <a:ext cx="3733800" cy="3886200"/>
          </a:xfr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half" idx="4"/>
          </p:nvPr>
        </p:nvSpPr>
        <p:spPr>
          <a:xfrm>
            <a:off x="4953000" y="2247900"/>
            <a:ext cx="3733800" cy="3886200"/>
          </a:xfr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圆角矩形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914400" y="273050"/>
            <a:ext cx="7772400" cy="1143000"/>
          </a:xfrm>
        </p:spPr>
        <p:txBody>
          <a:bodyPr anchor="b" anchorCtr="0"/>
          <a:lstStyle>
            <a:lvl1pPr algn="l">
              <a:buNone/>
              <a:defRPr sz="4000" b="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11" name="内容占位符 10"/>
          <p:cNvSpPr>
            <a:spLocks noGrp="1"/>
          </p:cNvSpPr>
          <p:nvPr>
            <p:ph sz="quarter" idx="1"/>
          </p:nvPr>
        </p:nvSpPr>
        <p:spPr>
          <a:xfrm>
            <a:off x="2971800" y="1600200"/>
            <a:ext cx="5715000" cy="4495800"/>
          </a:xfr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6" name="页脚占位符 5"/>
          <p:cNvSpPr>
            <a:spLocks noGrp="1"/>
          </p:cNvSpPr>
          <p:nvPr>
            <p:ph type="ftr" sz="quarter" idx="11"/>
          </p:nvPr>
        </p:nvSpPr>
        <p:spPr>
          <a:xfrm>
            <a:off x="914400" y="6172200"/>
            <a:ext cx="3886200" cy="457200"/>
          </a:xfrm>
        </p:spPr>
        <p:txBody>
          <a:bodyPr/>
          <a:lstStyle/>
          <a:p>
            <a:endParaRPr lang="zh-CN" altLang="en-US"/>
          </a:p>
        </p:txBody>
      </p:sp>
      <p:sp>
        <p:nvSpPr>
          <p:cNvPr id="7" name="灯片编号占位符 6"/>
          <p:cNvSpPr>
            <a:spLocks noGrp="1"/>
          </p:cNvSpPr>
          <p:nvPr>
            <p:ph type="sldNum" sz="quarter" idx="12"/>
          </p:nvPr>
        </p:nvSpPr>
        <p:spPr>
          <a:xfrm>
            <a:off x="146304" y="6208776"/>
            <a:ext cx="457200" cy="457200"/>
          </a:xfrm>
        </p:spPr>
        <p:txBody>
          <a:bodyPr/>
          <a:lstStyle/>
          <a:p>
            <a:fld id="{0C913308-F349-4B6D-A68A-DD1791B4A57B}" type="slidenum">
              <a:rPr lang="zh-CN" altLang="en-US" smtClean="0"/>
              <a:t>‹#›</a:t>
            </a:fld>
            <a:endParaRPr lang="zh-CN" altLang="en-US"/>
          </a:p>
        </p:txBody>
      </p:sp>
      <p:sp>
        <p:nvSpPr>
          <p:cNvPr id="11" name="矩形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矩形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图片占位符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zh-CN" altLang="en-US" smtClean="0"/>
              <a:t>单击图标添加图片</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圆角矩形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标题占位符 21"/>
          <p:cNvSpPr>
            <a:spLocks noGrp="1"/>
          </p:cNvSpPr>
          <p:nvPr>
            <p:ph type="title"/>
          </p:nvPr>
        </p:nvSpPr>
        <p:spPr>
          <a:xfrm>
            <a:off x="914400" y="274638"/>
            <a:ext cx="7772400" cy="1143000"/>
          </a:xfrm>
          <a:prstGeom prst="rect">
            <a:avLst/>
          </a:prstGeom>
        </p:spPr>
        <p:txBody>
          <a:bodyPr bIns="91440" anchor="b" anchorCtr="0">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30820CF-B880-4189-942D-D702A7CBA730}" type="datetimeFigureOut">
              <a:rPr lang="zh-CN" altLang="en-US" smtClean="0"/>
              <a:t>2017/6/15</a:t>
            </a:fld>
            <a:endParaRPr lang="zh-CN" altLang="en-US"/>
          </a:p>
        </p:txBody>
      </p:sp>
      <p:sp>
        <p:nvSpPr>
          <p:cNvPr id="3" name="页脚占位符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zh-CN" altLang="en-US"/>
          </a:p>
        </p:txBody>
      </p:sp>
      <p:sp>
        <p:nvSpPr>
          <p:cNvPr id="23" name="灯片编号占位符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p:txBody>
          <a:bodyPr/>
          <a:lstStyle/>
          <a:p>
            <a:r>
              <a:rPr lang="en-US" altLang="zh-CN" dirty="0" smtClean="0"/>
              <a:t>2017</a:t>
            </a:r>
            <a:r>
              <a:rPr lang="zh-CN" altLang="en-US" dirty="0" smtClean="0"/>
              <a:t>年</a:t>
            </a:r>
            <a:r>
              <a:rPr lang="en-US" altLang="zh-CN" dirty="0" smtClean="0"/>
              <a:t>6</a:t>
            </a:r>
            <a:r>
              <a:rPr lang="zh-CN" altLang="en-US" dirty="0" smtClean="0"/>
              <a:t>月</a:t>
            </a:r>
            <a:endParaRPr lang="zh-CN" altLang="en-US" dirty="0"/>
          </a:p>
        </p:txBody>
      </p:sp>
      <p:sp>
        <p:nvSpPr>
          <p:cNvPr id="2" name="标题 1"/>
          <p:cNvSpPr>
            <a:spLocks noGrp="1"/>
          </p:cNvSpPr>
          <p:nvPr>
            <p:ph type="ctrTitle"/>
          </p:nvPr>
        </p:nvSpPr>
        <p:spPr/>
        <p:txBody>
          <a:bodyPr/>
          <a:lstStyle/>
          <a:p>
            <a:r>
              <a:rPr lang="en-US" altLang="zh-CN" dirty="0" smtClean="0"/>
              <a:t>2017</a:t>
            </a:r>
            <a:r>
              <a:rPr lang="zh-CN" altLang="en-US" dirty="0" smtClean="0"/>
              <a:t>届毕业生离校教育</a:t>
            </a:r>
            <a:endParaRPr lang="zh-CN" altLang="en-US" dirty="0"/>
          </a:p>
        </p:txBody>
      </p:sp>
    </p:spTree>
    <p:extLst>
      <p:ext uri="{BB962C8B-B14F-4D97-AF65-F5344CB8AC3E}">
        <p14:creationId xmlns:p14="http://schemas.microsoft.com/office/powerpoint/2010/main" val="3223169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四、医保</a:t>
            </a:r>
            <a:endParaRPr lang="zh-CN" altLang="en-US" dirty="0"/>
          </a:p>
        </p:txBody>
      </p:sp>
      <p:sp>
        <p:nvSpPr>
          <p:cNvPr id="3" name="内容占位符 2"/>
          <p:cNvSpPr>
            <a:spLocks noGrp="1"/>
          </p:cNvSpPr>
          <p:nvPr>
            <p:ph sz="quarter" idx="1"/>
          </p:nvPr>
        </p:nvSpPr>
        <p:spPr>
          <a:xfrm>
            <a:off x="914400" y="1447800"/>
            <a:ext cx="7772400" cy="5005536"/>
          </a:xfrm>
        </p:spPr>
        <p:txBody>
          <a:bodyPr>
            <a:normAutofit lnSpcReduction="10000"/>
          </a:bodyPr>
          <a:lstStyle/>
          <a:p>
            <a:pPr>
              <a:lnSpc>
                <a:spcPct val="150000"/>
              </a:lnSpc>
            </a:pPr>
            <a:r>
              <a:rPr lang="en-US" altLang="zh-CN" sz="2000" dirty="0"/>
              <a:t>2017</a:t>
            </a:r>
            <a:r>
              <a:rPr lang="zh-CN" altLang="en-US" sz="2000" dirty="0"/>
              <a:t>年度广州校区学生城乡居民医疗保险有效期截止于</a:t>
            </a:r>
            <a:r>
              <a:rPr lang="en-US" altLang="zh-CN" sz="2000" dirty="0"/>
              <a:t>2017</a:t>
            </a:r>
            <a:r>
              <a:rPr lang="zh-CN" altLang="en-US" sz="2000" dirty="0"/>
              <a:t>年</a:t>
            </a:r>
            <a:r>
              <a:rPr lang="en-US" altLang="zh-CN" sz="2000" dirty="0"/>
              <a:t>12</a:t>
            </a:r>
            <a:r>
              <a:rPr lang="zh-CN" altLang="en-US" sz="2000" dirty="0"/>
              <a:t>月</a:t>
            </a:r>
            <a:r>
              <a:rPr lang="en-US" altLang="zh-CN" sz="2000" dirty="0"/>
              <a:t>31</a:t>
            </a:r>
            <a:r>
              <a:rPr lang="zh-CN" altLang="en-US" sz="2000" dirty="0"/>
              <a:t>日，我校将在</a:t>
            </a:r>
            <a:r>
              <a:rPr lang="en-US" altLang="zh-CN" sz="2000" dirty="0"/>
              <a:t>7</a:t>
            </a:r>
            <a:r>
              <a:rPr lang="zh-CN" altLang="en-US" sz="2000" dirty="0"/>
              <a:t>月份统一将毕业生（本科生、研究生）名单提交医保局办理停保核销手续，以便毕业生到工作岗位参加广州市城镇职工医疗保险。暂缓就业毕业生同时停保，不再参加在校学生城乡居民医疗保险</a:t>
            </a:r>
            <a:r>
              <a:rPr lang="zh-CN" altLang="en-US" sz="2000" dirty="0" smtClean="0"/>
              <a:t>。</a:t>
            </a:r>
            <a:endParaRPr lang="en-US" altLang="zh-CN" sz="2000" dirty="0" smtClean="0"/>
          </a:p>
          <a:p>
            <a:pPr>
              <a:lnSpc>
                <a:spcPct val="150000"/>
              </a:lnSpc>
            </a:pPr>
            <a:r>
              <a:rPr lang="en-US" altLang="zh-CN" sz="2000" dirty="0"/>
              <a:t>2017</a:t>
            </a:r>
            <a:r>
              <a:rPr lang="zh-CN" altLang="en-US" sz="2000" dirty="0"/>
              <a:t>届毕业生医保门（急）诊、住院等待遇均延续至</a:t>
            </a:r>
            <a:r>
              <a:rPr lang="en-US" altLang="zh-CN" sz="2000" dirty="0"/>
              <a:t>2017</a:t>
            </a:r>
            <a:r>
              <a:rPr lang="zh-CN" altLang="en-US" sz="2000" dirty="0"/>
              <a:t>年</a:t>
            </a:r>
            <a:r>
              <a:rPr lang="en-US" altLang="zh-CN" sz="2000" dirty="0"/>
              <a:t>12</a:t>
            </a:r>
            <a:r>
              <a:rPr lang="zh-CN" altLang="en-US" sz="2000" dirty="0"/>
              <a:t>月</a:t>
            </a:r>
            <a:r>
              <a:rPr lang="en-US" altLang="zh-CN" sz="2000" dirty="0"/>
              <a:t>31</a:t>
            </a:r>
            <a:r>
              <a:rPr lang="zh-CN" altLang="en-US" sz="2000" dirty="0"/>
              <a:t>日。毕业生需携带本人身份证、医保卡及毕业证到广州市社会保险经办机构办理普通门诊选定医疗机构手续后，按规定到其选定医疗机构享受相应的普通门诊待遇；住院则出示身份证、医保卡在医院直接赔付。毕业生医保卡无须上交，妥善保存。毕业生到工作岗位参加广州市城镇职工医疗保险，仍沿用原医保卡。</a:t>
            </a:r>
          </a:p>
        </p:txBody>
      </p:sp>
    </p:spTree>
    <p:extLst>
      <p:ext uri="{BB962C8B-B14F-4D97-AF65-F5344CB8AC3E}">
        <p14:creationId xmlns:p14="http://schemas.microsoft.com/office/powerpoint/2010/main" val="2594428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五</a:t>
            </a:r>
            <a:r>
              <a:rPr lang="zh-CN" altLang="en-US" dirty="0" smtClean="0"/>
              <a:t>、毕业证、学位证</a:t>
            </a:r>
            <a:endParaRPr lang="zh-CN" altLang="en-US" dirty="0"/>
          </a:p>
        </p:txBody>
      </p:sp>
      <p:sp>
        <p:nvSpPr>
          <p:cNvPr id="3" name="内容占位符 2"/>
          <p:cNvSpPr>
            <a:spLocks noGrp="1"/>
          </p:cNvSpPr>
          <p:nvPr>
            <p:ph sz="quarter" idx="1"/>
          </p:nvPr>
        </p:nvSpPr>
        <p:spPr/>
        <p:txBody>
          <a:bodyPr/>
          <a:lstStyle/>
          <a:p>
            <a:r>
              <a:rPr lang="zh-CN" altLang="en-US" dirty="0" smtClean="0"/>
              <a:t>两证领取时间为</a:t>
            </a:r>
            <a:r>
              <a:rPr lang="en-US" altLang="zh-CN" dirty="0" smtClean="0"/>
              <a:t>6</a:t>
            </a:r>
            <a:r>
              <a:rPr lang="zh-CN" altLang="en-US" dirty="0" smtClean="0"/>
              <a:t>月</a:t>
            </a:r>
            <a:r>
              <a:rPr lang="en-US" altLang="zh-CN" dirty="0" smtClean="0"/>
              <a:t>29</a:t>
            </a:r>
            <a:r>
              <a:rPr lang="zh-CN" altLang="en-US" dirty="0" smtClean="0"/>
              <a:t>日。具体待教务老师通知。</a:t>
            </a:r>
            <a:endParaRPr lang="en-US" altLang="zh-CN" dirty="0" smtClean="0"/>
          </a:p>
        </p:txBody>
      </p:sp>
    </p:spTree>
    <p:extLst>
      <p:ext uri="{BB962C8B-B14F-4D97-AF65-F5344CB8AC3E}">
        <p14:creationId xmlns:p14="http://schemas.microsoft.com/office/powerpoint/2010/main" val="4235240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9592" y="2646040"/>
            <a:ext cx="7772400" cy="1143000"/>
          </a:xfrm>
        </p:spPr>
        <p:txBody>
          <a:bodyPr/>
          <a:lstStyle/>
          <a:p>
            <a:pPr algn="ctr"/>
            <a:r>
              <a:rPr lang="zh-CN" altLang="en-US" dirty="0" smtClean="0"/>
              <a:t>祝各位毕业生前程似锦！</a:t>
            </a:r>
            <a:endParaRPr lang="zh-CN" altLang="en-US" dirty="0"/>
          </a:p>
        </p:txBody>
      </p:sp>
    </p:spTree>
    <p:extLst>
      <p:ext uri="{BB962C8B-B14F-4D97-AF65-F5344CB8AC3E}">
        <p14:creationId xmlns:p14="http://schemas.microsoft.com/office/powerpoint/2010/main" val="233092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1600" y="274638"/>
            <a:ext cx="7416824" cy="1143000"/>
          </a:xfrm>
        </p:spPr>
        <p:txBody>
          <a:bodyPr>
            <a:normAutofit fontScale="90000"/>
          </a:bodyPr>
          <a:lstStyle/>
          <a:p>
            <a:r>
              <a:rPr lang="zh-CN" altLang="en-US" dirty="0" smtClean="0"/>
              <a:t>一、离校系统（</a:t>
            </a:r>
            <a:r>
              <a:rPr lang="en-US" altLang="zh-CN" dirty="0"/>
              <a:t>http://ecampus.sysu.edu.cn/lxxt</a:t>
            </a:r>
            <a:r>
              <a:rPr lang="en-US" altLang="zh-CN" dirty="0" smtClean="0"/>
              <a:t>/</a:t>
            </a:r>
            <a:r>
              <a:rPr lang="zh-CN" altLang="en-US" dirty="0" smtClean="0"/>
              <a:t>）</a:t>
            </a:r>
            <a:endParaRPr lang="zh-CN" altLang="en-US" dirty="0"/>
          </a:p>
        </p:txBody>
      </p:sp>
      <p:sp>
        <p:nvSpPr>
          <p:cNvPr id="3" name="内容占位符 2"/>
          <p:cNvSpPr>
            <a:spLocks noGrp="1"/>
          </p:cNvSpPr>
          <p:nvPr>
            <p:ph sz="quarter" idx="1"/>
          </p:nvPr>
        </p:nvSpPr>
        <p:spPr/>
        <p:txBody>
          <a:bodyPr>
            <a:normAutofit fontScale="92500" lnSpcReduction="10000"/>
          </a:bodyPr>
          <a:lstStyle/>
          <a:p>
            <a:r>
              <a:rPr lang="zh-CN" altLang="en-US" dirty="0"/>
              <a:t>图书馆</a:t>
            </a:r>
            <a:r>
              <a:rPr lang="zh-CN" altLang="en-US" dirty="0" smtClean="0"/>
              <a:t>借书</a:t>
            </a:r>
            <a:endParaRPr lang="zh-CN" altLang="en-US" dirty="0"/>
          </a:p>
          <a:p>
            <a:r>
              <a:rPr lang="zh-CN" altLang="en-US" dirty="0" smtClean="0"/>
              <a:t>论文</a:t>
            </a:r>
            <a:r>
              <a:rPr lang="zh-CN" altLang="en-US" dirty="0"/>
              <a:t>提交</a:t>
            </a:r>
            <a:r>
              <a:rPr lang="en-US" altLang="zh-CN" dirty="0"/>
              <a:t>(</a:t>
            </a:r>
            <a:r>
              <a:rPr lang="zh-CN" altLang="en-US" dirty="0"/>
              <a:t>研究生</a:t>
            </a:r>
            <a:r>
              <a:rPr lang="en-US" altLang="zh-CN" dirty="0" smtClean="0"/>
              <a:t>)</a:t>
            </a:r>
            <a:endParaRPr lang="en-US" altLang="zh-CN" dirty="0"/>
          </a:p>
          <a:p>
            <a:r>
              <a:rPr lang="zh-CN" altLang="en-US" dirty="0" smtClean="0"/>
              <a:t>财务</a:t>
            </a:r>
            <a:r>
              <a:rPr lang="zh-CN" altLang="en-US" dirty="0"/>
              <a:t>借款</a:t>
            </a:r>
            <a:r>
              <a:rPr lang="en-US" altLang="zh-CN" dirty="0"/>
              <a:t>(</a:t>
            </a:r>
            <a:r>
              <a:rPr lang="zh-CN" altLang="en-US" dirty="0"/>
              <a:t>研究生</a:t>
            </a:r>
            <a:r>
              <a:rPr lang="en-US" altLang="zh-CN" dirty="0"/>
              <a:t>)</a:t>
            </a:r>
          </a:p>
          <a:p>
            <a:r>
              <a:rPr lang="zh-CN" altLang="en-US" dirty="0" smtClean="0"/>
              <a:t>学费</a:t>
            </a:r>
            <a:r>
              <a:rPr lang="zh-CN" altLang="en-US" dirty="0"/>
              <a:t>、住宿费、医</a:t>
            </a:r>
            <a:r>
              <a:rPr lang="zh-CN" altLang="en-US" dirty="0" smtClean="0"/>
              <a:t>保费</a:t>
            </a:r>
            <a:endParaRPr lang="zh-CN" altLang="en-US" dirty="0"/>
          </a:p>
          <a:p>
            <a:r>
              <a:rPr lang="zh-CN" altLang="en-US" dirty="0" smtClean="0"/>
              <a:t>退宿</a:t>
            </a:r>
            <a:endParaRPr lang="zh-CN" altLang="en-US" dirty="0"/>
          </a:p>
          <a:p>
            <a:r>
              <a:rPr lang="zh-CN" altLang="en-US" dirty="0" smtClean="0"/>
              <a:t>提交</a:t>
            </a:r>
            <a:r>
              <a:rPr lang="zh-CN" altLang="en-US" dirty="0"/>
              <a:t>毕业研究生登记表</a:t>
            </a:r>
            <a:r>
              <a:rPr lang="en-US" altLang="zh-CN" dirty="0"/>
              <a:t>(</a:t>
            </a:r>
            <a:r>
              <a:rPr lang="zh-CN" altLang="en-US" dirty="0"/>
              <a:t>研究生</a:t>
            </a:r>
            <a:r>
              <a:rPr lang="en-US" altLang="zh-CN" dirty="0" smtClean="0"/>
              <a:t>)</a:t>
            </a:r>
          </a:p>
          <a:p>
            <a:endParaRPr lang="en-US" altLang="zh-CN" dirty="0"/>
          </a:p>
          <a:p>
            <a:pPr marL="0" indent="0">
              <a:buNone/>
            </a:pPr>
            <a:r>
              <a:rPr lang="zh-CN" altLang="en-US" dirty="0"/>
              <a:t>以上必做事项全部完成后，学校系统自动对接结果，显示“</a:t>
            </a:r>
            <a:r>
              <a:rPr lang="zh-CN" altLang="en-US" b="1" dirty="0">
                <a:solidFill>
                  <a:srgbClr val="FF0000"/>
                </a:solidFill>
              </a:rPr>
              <a:t>√</a:t>
            </a:r>
            <a:r>
              <a:rPr lang="zh-CN" altLang="en-US" dirty="0"/>
              <a:t>”，方可拿毕业证、学位证</a:t>
            </a:r>
            <a:r>
              <a:rPr lang="zh-CN" altLang="en-US" dirty="0" smtClean="0"/>
              <a:t>。</a:t>
            </a:r>
            <a:endParaRPr lang="en-US" altLang="zh-CN" dirty="0" smtClean="0"/>
          </a:p>
          <a:p>
            <a:pPr marL="0" indent="0">
              <a:buNone/>
            </a:pPr>
            <a:endParaRPr lang="en-US" altLang="zh-CN" dirty="0"/>
          </a:p>
          <a:p>
            <a:pPr marL="0" indent="0">
              <a:buNone/>
            </a:pPr>
            <a:r>
              <a:rPr lang="zh-CN" altLang="en-US" dirty="0" smtClean="0"/>
              <a:t>每个项目由具体部处负责，如有问题请咨询相应部处。</a:t>
            </a:r>
            <a:endParaRPr lang="en-US" altLang="zh-CN" dirty="0"/>
          </a:p>
          <a:p>
            <a:endParaRPr lang="en-US" altLang="zh-CN" dirty="0"/>
          </a:p>
          <a:p>
            <a:endParaRPr lang="zh-CN" altLang="en-US" dirty="0"/>
          </a:p>
        </p:txBody>
      </p:sp>
    </p:spTree>
    <p:extLst>
      <p:ext uri="{BB962C8B-B14F-4D97-AF65-F5344CB8AC3E}">
        <p14:creationId xmlns:p14="http://schemas.microsoft.com/office/powerpoint/2010/main" val="26176024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图书馆毕业生离校工</a:t>
            </a:r>
            <a:r>
              <a:rPr lang="zh-CN" altLang="en-US" dirty="0" smtClean="0"/>
              <a:t>作</a:t>
            </a:r>
            <a:endParaRPr lang="zh-CN" altLang="en-US" dirty="0"/>
          </a:p>
        </p:txBody>
      </p:sp>
      <p:sp>
        <p:nvSpPr>
          <p:cNvPr id="3" name="内容占位符 2"/>
          <p:cNvSpPr>
            <a:spLocks noGrp="1"/>
          </p:cNvSpPr>
          <p:nvPr>
            <p:ph sz="quarter" idx="1"/>
          </p:nvPr>
        </p:nvSpPr>
        <p:spPr/>
        <p:txBody>
          <a:bodyPr/>
          <a:lstStyle/>
          <a:p>
            <a:r>
              <a:rPr lang="zh-CN" altLang="en-US" dirty="0"/>
              <a:t>毕业生离校前的工作安排</a:t>
            </a:r>
          </a:p>
          <a:p>
            <a:pPr marL="274320" lvl="1" indent="0">
              <a:buNone/>
            </a:pPr>
            <a:r>
              <a:rPr lang="zh-CN" altLang="en-US" dirty="0"/>
              <a:t>毕业生办理离校手续时间：</a:t>
            </a:r>
            <a:r>
              <a:rPr lang="en-US" altLang="zh-CN" dirty="0"/>
              <a:t>6</a:t>
            </a:r>
            <a:r>
              <a:rPr lang="zh-CN" altLang="en-US" dirty="0"/>
              <a:t>月</a:t>
            </a:r>
            <a:r>
              <a:rPr lang="en-US" altLang="zh-CN" dirty="0"/>
              <a:t>6</a:t>
            </a:r>
            <a:r>
              <a:rPr lang="zh-CN" altLang="en-US" dirty="0"/>
              <a:t>日</a:t>
            </a:r>
            <a:r>
              <a:rPr lang="en-US" altLang="zh-CN" dirty="0"/>
              <a:t>--6</a:t>
            </a:r>
            <a:r>
              <a:rPr lang="zh-CN" altLang="en-US" dirty="0"/>
              <a:t>月</a:t>
            </a:r>
            <a:r>
              <a:rPr lang="en-US" altLang="zh-CN" dirty="0"/>
              <a:t>25</a:t>
            </a:r>
            <a:r>
              <a:rPr lang="zh-CN" altLang="en-US" dirty="0"/>
              <a:t>日</a:t>
            </a:r>
          </a:p>
          <a:p>
            <a:pPr marL="320040" lvl="1" indent="0">
              <a:buNone/>
            </a:pPr>
            <a:r>
              <a:rPr lang="zh-CN" altLang="en-US" dirty="0"/>
              <a:t>暂停毕业生借书权限：</a:t>
            </a:r>
            <a:r>
              <a:rPr lang="en-US" altLang="zh-CN" dirty="0"/>
              <a:t>6</a:t>
            </a:r>
            <a:r>
              <a:rPr lang="zh-CN" altLang="en-US" dirty="0"/>
              <a:t>月</a:t>
            </a:r>
            <a:r>
              <a:rPr lang="en-US" altLang="zh-CN" dirty="0"/>
              <a:t>1</a:t>
            </a:r>
            <a:r>
              <a:rPr lang="zh-CN" altLang="en-US" dirty="0"/>
              <a:t>日开始</a:t>
            </a:r>
          </a:p>
          <a:p>
            <a:pPr marL="320040" lvl="1" indent="0">
              <a:buNone/>
            </a:pPr>
            <a:r>
              <a:rPr lang="zh-CN" altLang="en-US" dirty="0"/>
              <a:t>延期毕业学生恢复借书权限：</a:t>
            </a:r>
            <a:r>
              <a:rPr lang="en-US" altLang="zh-CN" dirty="0"/>
              <a:t>7</a:t>
            </a:r>
            <a:r>
              <a:rPr lang="zh-CN" altLang="en-US" dirty="0"/>
              <a:t>月</a:t>
            </a:r>
            <a:r>
              <a:rPr lang="en-US" altLang="zh-CN" dirty="0"/>
              <a:t>1</a:t>
            </a:r>
            <a:r>
              <a:rPr lang="zh-CN" altLang="en-US" dirty="0"/>
              <a:t>日后</a:t>
            </a:r>
          </a:p>
          <a:p>
            <a:pPr marL="320040" lvl="1" indent="0">
              <a:buNone/>
            </a:pPr>
            <a:r>
              <a:rPr lang="zh-CN" altLang="en-US" dirty="0"/>
              <a:t>毕业生还书手续办理：</a:t>
            </a:r>
            <a:r>
              <a:rPr lang="en-US" altLang="zh-CN" dirty="0"/>
              <a:t>6</a:t>
            </a:r>
            <a:r>
              <a:rPr lang="zh-CN" altLang="en-US" dirty="0"/>
              <a:t>月</a:t>
            </a:r>
            <a:r>
              <a:rPr lang="en-US" altLang="zh-CN" dirty="0"/>
              <a:t>25</a:t>
            </a:r>
            <a:r>
              <a:rPr lang="zh-CN" altLang="en-US" dirty="0"/>
              <a:t>日前</a:t>
            </a:r>
          </a:p>
          <a:p>
            <a:pPr marL="320040" lvl="1" indent="0">
              <a:buNone/>
            </a:pPr>
            <a:r>
              <a:rPr lang="zh-CN" altLang="en-US" dirty="0"/>
              <a:t>研究生学位论文的提交与审核： </a:t>
            </a:r>
            <a:r>
              <a:rPr lang="en-US" altLang="zh-CN" dirty="0"/>
              <a:t>6</a:t>
            </a:r>
            <a:r>
              <a:rPr lang="zh-CN" altLang="en-US" dirty="0"/>
              <a:t>月</a:t>
            </a:r>
            <a:r>
              <a:rPr lang="en-US" altLang="zh-CN" dirty="0"/>
              <a:t>25</a:t>
            </a:r>
            <a:r>
              <a:rPr lang="zh-CN" altLang="en-US" dirty="0" smtClean="0"/>
              <a:t>日前</a:t>
            </a:r>
            <a:endParaRPr lang="en-US" altLang="zh-CN" dirty="0" smtClean="0"/>
          </a:p>
          <a:p>
            <a:pPr marL="320040" lvl="1" indent="0">
              <a:buNone/>
            </a:pPr>
            <a:endParaRPr lang="en-US" altLang="zh-CN" dirty="0"/>
          </a:p>
          <a:p>
            <a:pPr marL="45720" indent="0">
              <a:buNone/>
            </a:pPr>
            <a:r>
              <a:rPr lang="en-US" altLang="zh-CN" dirty="0"/>
              <a:t>6</a:t>
            </a:r>
            <a:r>
              <a:rPr lang="zh-CN" altLang="en-US" dirty="0"/>
              <a:t>月</a:t>
            </a:r>
            <a:r>
              <a:rPr lang="en-US" altLang="zh-CN" dirty="0"/>
              <a:t>25</a:t>
            </a:r>
            <a:r>
              <a:rPr lang="zh-CN" altLang="en-US" dirty="0"/>
              <a:t>日毕业证</a:t>
            </a:r>
            <a:r>
              <a:rPr lang="en-US" altLang="zh-CN" dirty="0"/>
              <a:t>/</a:t>
            </a:r>
            <a:r>
              <a:rPr lang="zh-CN" altLang="en-US" dirty="0"/>
              <a:t>学位证发放</a:t>
            </a:r>
            <a:r>
              <a:rPr lang="zh-CN" altLang="en-US" dirty="0" smtClean="0"/>
              <a:t>前必须归还图书资料</a:t>
            </a:r>
            <a:endParaRPr lang="zh-CN" altLang="en-US" dirty="0"/>
          </a:p>
          <a:p>
            <a:pPr marL="45720" indent="0">
              <a:buNone/>
            </a:pPr>
            <a:endParaRPr lang="zh-CN" altLang="en-US" dirty="0"/>
          </a:p>
        </p:txBody>
      </p:sp>
    </p:spTree>
    <p:extLst>
      <p:ext uri="{BB962C8B-B14F-4D97-AF65-F5344CB8AC3E}">
        <p14:creationId xmlns:p14="http://schemas.microsoft.com/office/powerpoint/2010/main" val="30673064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退宿</a:t>
            </a:r>
            <a:endParaRPr lang="zh-CN" altLang="en-US" dirty="0"/>
          </a:p>
        </p:txBody>
      </p:sp>
      <p:sp>
        <p:nvSpPr>
          <p:cNvPr id="3" name="内容占位符 2"/>
          <p:cNvSpPr>
            <a:spLocks noGrp="1"/>
          </p:cNvSpPr>
          <p:nvPr>
            <p:ph sz="quarter" idx="1"/>
          </p:nvPr>
        </p:nvSpPr>
        <p:spPr/>
        <p:txBody>
          <a:bodyPr/>
          <a:lstStyle/>
          <a:p>
            <a:r>
              <a:rPr lang="zh-CN" altLang="en-US" dirty="0" smtClean="0"/>
              <a:t>所有毕业生应于</a:t>
            </a:r>
            <a:r>
              <a:rPr lang="en-US" altLang="zh-CN" dirty="0" smtClean="0"/>
              <a:t>7.3</a:t>
            </a:r>
            <a:r>
              <a:rPr lang="zh-CN" altLang="en-US" dirty="0" smtClean="0"/>
              <a:t>前完成退宿手续，并于</a:t>
            </a:r>
            <a:r>
              <a:rPr lang="en-US" altLang="zh-CN" dirty="0" smtClean="0"/>
              <a:t>3</a:t>
            </a:r>
            <a:r>
              <a:rPr lang="zh-CN" altLang="en-US" dirty="0" smtClean="0"/>
              <a:t>日下午</a:t>
            </a:r>
            <a:r>
              <a:rPr lang="en-US" altLang="zh-CN" dirty="0" smtClean="0"/>
              <a:t>17</a:t>
            </a:r>
            <a:r>
              <a:rPr lang="zh-CN" altLang="en-US" dirty="0" smtClean="0"/>
              <a:t>时前搬离宿舍。</a:t>
            </a:r>
            <a:endParaRPr lang="en-US" altLang="zh-CN" dirty="0" smtClean="0"/>
          </a:p>
          <a:p>
            <a:r>
              <a:rPr lang="zh-CN" altLang="en-US" dirty="0"/>
              <a:t>延</a:t>
            </a:r>
            <a:r>
              <a:rPr lang="zh-CN" altLang="en-US" dirty="0" smtClean="0"/>
              <a:t>毕学生由学生处统一安排宿舍。</a:t>
            </a:r>
            <a:endParaRPr lang="en-US" altLang="zh-CN" dirty="0" smtClean="0"/>
          </a:p>
          <a:p>
            <a:r>
              <a:rPr lang="zh-CN" altLang="en-US" dirty="0" smtClean="0"/>
              <a:t>本校升学申请暑假临时宿舍请等待学生处通知。</a:t>
            </a:r>
            <a:endParaRPr lang="en-US" altLang="zh-CN" dirty="0" smtClean="0"/>
          </a:p>
          <a:p>
            <a:endParaRPr lang="en-US" altLang="zh-CN" dirty="0"/>
          </a:p>
          <a:p>
            <a:pPr marL="0" indent="0">
              <a:buNone/>
            </a:pPr>
            <a:r>
              <a:rPr lang="zh-CN" altLang="en-US" dirty="0" smtClean="0"/>
              <a:t>搬离宿舍时请将个人物品清理干净，否则宿舍保洁阿姨将按照废物处理。</a:t>
            </a:r>
            <a:endParaRPr lang="en-US" altLang="zh-CN" dirty="0" smtClean="0"/>
          </a:p>
          <a:p>
            <a:endParaRPr lang="zh-CN" altLang="en-US" dirty="0"/>
          </a:p>
        </p:txBody>
      </p:sp>
    </p:spTree>
    <p:extLst>
      <p:ext uri="{BB962C8B-B14F-4D97-AF65-F5344CB8AC3E}">
        <p14:creationId xmlns:p14="http://schemas.microsoft.com/office/powerpoint/2010/main" val="934938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二、毕业生户籍管理</a:t>
            </a:r>
            <a:endParaRPr lang="zh-CN" altLang="en-US" dirty="0"/>
          </a:p>
        </p:txBody>
      </p:sp>
      <p:sp>
        <p:nvSpPr>
          <p:cNvPr id="3" name="内容占位符 2"/>
          <p:cNvSpPr>
            <a:spLocks noGrp="1"/>
          </p:cNvSpPr>
          <p:nvPr>
            <p:ph sz="quarter" idx="1"/>
          </p:nvPr>
        </p:nvSpPr>
        <p:spPr/>
        <p:txBody>
          <a:bodyPr/>
          <a:lstStyle/>
          <a:p>
            <a:pPr>
              <a:lnSpc>
                <a:spcPct val="150000"/>
              </a:lnSpc>
            </a:pPr>
            <a:r>
              <a:rPr lang="zh-CN" altLang="en-US" b="1" dirty="0"/>
              <a:t>集体办理户口</a:t>
            </a:r>
            <a:r>
              <a:rPr lang="zh-CN" altLang="en-US" b="1" dirty="0" smtClean="0"/>
              <a:t>迁出（</a:t>
            </a:r>
            <a:r>
              <a:rPr lang="en-US" altLang="zh-CN" b="1" dirty="0" smtClean="0"/>
              <a:t>6.22</a:t>
            </a:r>
            <a:r>
              <a:rPr lang="zh-CN" altLang="en-US" b="1" dirty="0" smtClean="0"/>
              <a:t>前已完成户口转移去向申报，含三方、国内上学及申请回生源等）</a:t>
            </a:r>
            <a:endParaRPr lang="en-US" altLang="zh-CN" b="1" dirty="0" smtClean="0"/>
          </a:p>
          <a:p>
            <a:pPr lvl="1">
              <a:lnSpc>
                <a:spcPct val="150000"/>
              </a:lnSpc>
            </a:pPr>
            <a:r>
              <a:rPr lang="zh-CN" altLang="en-US" sz="2000" dirty="0"/>
              <a:t>今年集体迁出学生</a:t>
            </a:r>
            <a:r>
              <a:rPr lang="en-US" altLang="zh-CN" sz="2000" dirty="0"/>
              <a:t>《</a:t>
            </a:r>
            <a:r>
              <a:rPr lang="zh-CN" altLang="en-US" sz="2000" dirty="0"/>
              <a:t>户口迁移证</a:t>
            </a:r>
            <a:r>
              <a:rPr lang="en-US" altLang="zh-CN" sz="2000" dirty="0"/>
              <a:t>》</a:t>
            </a:r>
            <a:r>
              <a:rPr lang="zh-CN" altLang="en-US" sz="2000" dirty="0"/>
              <a:t>的领取时间约为</a:t>
            </a:r>
            <a:r>
              <a:rPr lang="en-US" altLang="zh-CN" sz="2000" dirty="0"/>
              <a:t>6</a:t>
            </a:r>
            <a:r>
              <a:rPr lang="zh-CN" altLang="en-US" sz="2000" dirty="0"/>
              <a:t>月</a:t>
            </a:r>
            <a:r>
              <a:rPr lang="en-US" altLang="zh-CN" sz="2000" dirty="0" smtClean="0"/>
              <a:t>29</a:t>
            </a:r>
            <a:r>
              <a:rPr lang="zh-CN" altLang="en-US" sz="2000" dirty="0" smtClean="0"/>
              <a:t>日。</a:t>
            </a:r>
            <a:endParaRPr lang="en-US" altLang="zh-CN" sz="2000" dirty="0" smtClean="0"/>
          </a:p>
          <a:p>
            <a:pPr lvl="1">
              <a:lnSpc>
                <a:spcPct val="150000"/>
              </a:lnSpc>
            </a:pPr>
            <a:r>
              <a:rPr lang="zh-CN" altLang="en-US" sz="2000" dirty="0"/>
              <a:t>特别要提醒学生的是</a:t>
            </a:r>
            <a:r>
              <a:rPr lang="en-US" altLang="zh-CN" sz="2000" dirty="0"/>
              <a:t>《</a:t>
            </a:r>
            <a:r>
              <a:rPr lang="zh-CN" altLang="en-US" sz="2000" dirty="0"/>
              <a:t>户口迁移证</a:t>
            </a:r>
            <a:r>
              <a:rPr lang="en-US" altLang="zh-CN" sz="2000" dirty="0"/>
              <a:t>》</a:t>
            </a:r>
            <a:r>
              <a:rPr lang="zh-CN" altLang="en-US" sz="2000" dirty="0"/>
              <a:t>有效期为</a:t>
            </a:r>
            <a:r>
              <a:rPr lang="zh-CN" altLang="en-US" sz="2000" b="1" dirty="0">
                <a:solidFill>
                  <a:srgbClr val="FF0000"/>
                </a:solidFill>
              </a:rPr>
              <a:t>一个月</a:t>
            </a:r>
            <a:r>
              <a:rPr lang="zh-CN" altLang="en-US" sz="2000" dirty="0"/>
              <a:t>，所以需要在一个月内将入户资料交给落户单位，否则又得回来学校重新办理延期手续（国内高校升学可以不受这个期限约束）</a:t>
            </a:r>
          </a:p>
          <a:p>
            <a:pPr lvl="1">
              <a:lnSpc>
                <a:spcPct val="150000"/>
              </a:lnSpc>
            </a:pPr>
            <a:r>
              <a:rPr lang="zh-CN" altLang="en-US" sz="2000" dirty="0"/>
              <a:t>毕业生未领取的迁移证</a:t>
            </a:r>
            <a:r>
              <a:rPr lang="zh-CN" altLang="en-US" sz="2000" dirty="0" smtClean="0"/>
              <a:t>，院系将返还</a:t>
            </a:r>
            <a:r>
              <a:rPr lang="zh-CN" altLang="en-US" sz="2000" dirty="0"/>
              <a:t>各校区（校园）保卫</a:t>
            </a:r>
            <a:r>
              <a:rPr lang="zh-CN" altLang="en-US" sz="2000" dirty="0" smtClean="0"/>
              <a:t>部门。</a:t>
            </a:r>
            <a:endParaRPr lang="en-US" altLang="zh-CN" sz="2000" dirty="0" smtClean="0"/>
          </a:p>
          <a:p>
            <a:pPr lvl="1">
              <a:lnSpc>
                <a:spcPct val="150000"/>
              </a:lnSpc>
            </a:pPr>
            <a:endParaRPr lang="zh-CN" altLang="en-US" sz="2000" dirty="0"/>
          </a:p>
          <a:p>
            <a:pPr lvl="1">
              <a:lnSpc>
                <a:spcPct val="150000"/>
              </a:lnSpc>
            </a:pPr>
            <a:endParaRPr lang="zh-CN" altLang="en-US" dirty="0" smtClean="0"/>
          </a:p>
          <a:p>
            <a:pPr>
              <a:lnSpc>
                <a:spcPct val="150000"/>
              </a:lnSpc>
            </a:pPr>
            <a:endParaRPr lang="zh-CN" altLang="en-US" dirty="0"/>
          </a:p>
        </p:txBody>
      </p:sp>
    </p:spTree>
    <p:extLst>
      <p:ext uri="{BB962C8B-B14F-4D97-AF65-F5344CB8AC3E}">
        <p14:creationId xmlns:p14="http://schemas.microsoft.com/office/powerpoint/2010/main" val="8763716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914400" y="620688"/>
            <a:ext cx="7772400" cy="5832648"/>
          </a:xfrm>
        </p:spPr>
        <p:txBody>
          <a:bodyPr>
            <a:normAutofit fontScale="85000" lnSpcReduction="20000"/>
          </a:bodyPr>
          <a:lstStyle/>
          <a:p>
            <a:pPr>
              <a:lnSpc>
                <a:spcPct val="150000"/>
              </a:lnSpc>
            </a:pPr>
            <a:r>
              <a:rPr lang="zh-CN" altLang="en-US" b="1" dirty="0"/>
              <a:t>个人办理户口</a:t>
            </a:r>
            <a:r>
              <a:rPr lang="zh-CN" altLang="en-US" b="1" dirty="0" smtClean="0"/>
              <a:t>迁出</a:t>
            </a:r>
            <a:endParaRPr lang="en-US" altLang="zh-CN" b="1" dirty="0" smtClean="0"/>
          </a:p>
          <a:p>
            <a:pPr lvl="1">
              <a:lnSpc>
                <a:spcPct val="150000"/>
              </a:lnSpc>
              <a:buNone/>
              <a:defRPr/>
            </a:pPr>
            <a:r>
              <a:rPr lang="en-US" altLang="zh-CN" sz="2200" dirty="0">
                <a:latin typeface="+mn-ea"/>
              </a:rPr>
              <a:t>1.</a:t>
            </a:r>
            <a:r>
              <a:rPr lang="zh-CN" altLang="en-US" sz="2200" dirty="0">
                <a:latin typeface="+mn-ea"/>
              </a:rPr>
              <a:t>本人亲自办理，流程及材料：</a:t>
            </a:r>
            <a:r>
              <a:rPr lang="zh-CN" altLang="zh-CN" sz="2200" dirty="0">
                <a:latin typeface="+mn-ea"/>
              </a:rPr>
              <a:t>凭《就业报到证》或研究生录取通知书（针对国内升学的毕业生，下同）原件及复印件、身份证原件及复印件，到户口所在校区（校园）保卫部门领取户口卡及证明材料，前往辖区公安机关办理《户口迁移证》。</a:t>
            </a:r>
            <a:endParaRPr lang="en-US" altLang="zh-CN" sz="2200" dirty="0">
              <a:latin typeface="+mn-ea"/>
            </a:endParaRPr>
          </a:p>
          <a:p>
            <a:pPr lvl="1">
              <a:lnSpc>
                <a:spcPct val="150000"/>
              </a:lnSpc>
              <a:buNone/>
              <a:defRPr/>
            </a:pPr>
            <a:r>
              <a:rPr lang="en-US" altLang="zh-CN" sz="2200" dirty="0">
                <a:latin typeface="+mn-ea"/>
              </a:rPr>
              <a:t>2.</a:t>
            </a:r>
            <a:r>
              <a:rPr lang="zh-CN" altLang="en-US" sz="2200" dirty="0">
                <a:latin typeface="+mn-ea"/>
              </a:rPr>
              <a:t>委托办理，流程及材料</a:t>
            </a:r>
            <a:r>
              <a:rPr lang="zh-CN" altLang="en-US" sz="2200" dirty="0" smtClean="0">
                <a:latin typeface="+mn-ea"/>
              </a:rPr>
              <a:t>：</a:t>
            </a:r>
            <a:endParaRPr lang="en-US" altLang="zh-CN" sz="2200" dirty="0" smtClean="0">
              <a:latin typeface="+mn-ea"/>
            </a:endParaRPr>
          </a:p>
          <a:p>
            <a:pPr lvl="1">
              <a:lnSpc>
                <a:spcPct val="150000"/>
              </a:lnSpc>
              <a:buNone/>
              <a:defRPr/>
            </a:pPr>
            <a:r>
              <a:rPr lang="en-US" altLang="zh-CN" sz="2200" dirty="0" smtClean="0">
                <a:latin typeface="+mn-ea"/>
              </a:rPr>
              <a:t>(1)</a:t>
            </a:r>
            <a:r>
              <a:rPr lang="zh-CN" altLang="en-US" sz="2200" dirty="0">
                <a:latin typeface="+mn-ea"/>
              </a:rPr>
              <a:t> </a:t>
            </a:r>
            <a:r>
              <a:rPr lang="zh-CN" altLang="en-US" sz="2200" dirty="0" smtClean="0">
                <a:latin typeface="+mn-ea"/>
              </a:rPr>
              <a:t>南</a:t>
            </a:r>
            <a:r>
              <a:rPr lang="zh-CN" altLang="en-US" sz="2200" dirty="0">
                <a:latin typeface="+mn-ea"/>
              </a:rPr>
              <a:t>校园毕业生（珠海校区毕业生户口在南校园）可委托保卫处综合科办理，须提供</a:t>
            </a:r>
            <a:r>
              <a:rPr lang="en-US" altLang="zh-CN" sz="2200" dirty="0">
                <a:latin typeface="+mn-ea"/>
              </a:rPr>
              <a:t>《</a:t>
            </a:r>
            <a:r>
              <a:rPr lang="zh-CN" altLang="en-US" sz="2200" dirty="0">
                <a:latin typeface="+mn-ea"/>
              </a:rPr>
              <a:t>就业报到证</a:t>
            </a:r>
            <a:r>
              <a:rPr lang="en-US" altLang="zh-CN" sz="2200" dirty="0">
                <a:latin typeface="+mn-ea"/>
              </a:rPr>
              <a:t>》</a:t>
            </a:r>
            <a:r>
              <a:rPr lang="zh-CN" altLang="en-US" sz="2200" dirty="0">
                <a:latin typeface="+mn-ea"/>
              </a:rPr>
              <a:t>或研究生录取通知书复印件和身份证复印件，在报到证或者研究生录取通知书复印件上面注明具体的迁移</a:t>
            </a:r>
            <a:r>
              <a:rPr lang="zh-CN" altLang="en-US" sz="2200" dirty="0" smtClean="0">
                <a:latin typeface="+mn-ea"/>
              </a:rPr>
              <a:t>地址</a:t>
            </a:r>
            <a:r>
              <a:rPr lang="zh-CN" altLang="en-US" sz="2200" dirty="0">
                <a:latin typeface="+mn-ea"/>
              </a:rPr>
              <a:t>。</a:t>
            </a:r>
            <a:endParaRPr lang="en-US" altLang="zh-CN" sz="2200" dirty="0">
              <a:latin typeface="+mn-ea"/>
            </a:endParaRPr>
          </a:p>
          <a:p>
            <a:pPr lvl="1">
              <a:lnSpc>
                <a:spcPct val="150000"/>
              </a:lnSpc>
              <a:buNone/>
              <a:defRPr/>
            </a:pPr>
            <a:r>
              <a:rPr lang="en-US" altLang="zh-CN" sz="2200" dirty="0" smtClean="0">
                <a:latin typeface="+mn-ea"/>
              </a:rPr>
              <a:t>(2)</a:t>
            </a:r>
            <a:r>
              <a:rPr lang="zh-CN" altLang="zh-CN" sz="2200" dirty="0" smtClean="0">
                <a:latin typeface="+mn-ea"/>
              </a:rPr>
              <a:t>东校园的毕业生可委托他人办理，须提供委托人亲笔写的委托书，委托人的《就业报到证》（研究生录取通知书）原件及复印件，委托人和被委托人的身份证原件及复印件，到北校园或者东校园保卫办领取户口卡及证明材料，前往</a:t>
            </a:r>
            <a:r>
              <a:rPr lang="zh-CN" altLang="en-US" sz="2000" noProof="1">
                <a:solidFill>
                  <a:srgbClr val="9900FF"/>
                </a:solidFill>
                <a:latin typeface="Arial" panose="020B0604020202020204" pitchFamily="34" charset="0"/>
                <a:ea typeface="宋体" panose="02010600030101010101" pitchFamily="2" charset="-122"/>
                <a:cs typeface="+mn-ea"/>
              </a:rPr>
              <a:t>小谷</a:t>
            </a:r>
            <a:r>
              <a:rPr lang="zh-CN" altLang="en-US" sz="2000" noProof="1">
                <a:solidFill>
                  <a:srgbClr val="9900FF"/>
                </a:solidFill>
                <a:latin typeface="Arial" panose="020B0604020202020204" pitchFamily="34" charset="0"/>
                <a:ea typeface="宋体" panose="02010600030101010101" pitchFamily="2" charset="-122"/>
                <a:cs typeface="+mn-ea"/>
              </a:rPr>
              <a:t>围</a:t>
            </a:r>
            <a:r>
              <a:rPr lang="zh-CN" altLang="en-US" sz="2000" noProof="1" smtClean="0">
                <a:solidFill>
                  <a:srgbClr val="9900FF"/>
                </a:solidFill>
                <a:latin typeface="Arial" panose="020B0604020202020204" pitchFamily="34" charset="0"/>
                <a:ea typeface="宋体" panose="02010600030101010101" pitchFamily="2" charset="-122"/>
                <a:cs typeface="+mn-ea"/>
              </a:rPr>
              <a:t>派出所</a:t>
            </a:r>
            <a:r>
              <a:rPr lang="zh-CN" altLang="zh-CN" sz="2200" dirty="0" smtClean="0">
                <a:latin typeface="+mn-ea"/>
              </a:rPr>
              <a:t>办理《户口迁移证》。</a:t>
            </a:r>
          </a:p>
          <a:p>
            <a:pPr>
              <a:lnSpc>
                <a:spcPct val="150000"/>
              </a:lnSpc>
            </a:pPr>
            <a:endParaRPr lang="zh-CN" altLang="en-US" sz="2200" b="1" dirty="0">
              <a:latin typeface="+mn-ea"/>
            </a:endParaRPr>
          </a:p>
        </p:txBody>
      </p:sp>
    </p:spTree>
    <p:extLst>
      <p:ext uri="{BB962C8B-B14F-4D97-AF65-F5344CB8AC3E}">
        <p14:creationId xmlns:p14="http://schemas.microsoft.com/office/powerpoint/2010/main" val="2978295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683568" y="620688"/>
            <a:ext cx="7772400" cy="5832648"/>
          </a:xfrm>
        </p:spPr>
        <p:txBody>
          <a:bodyPr>
            <a:normAutofit fontScale="85000" lnSpcReduction="10000"/>
          </a:bodyPr>
          <a:lstStyle/>
          <a:p>
            <a:r>
              <a:rPr lang="zh-CN" altLang="en-US" b="1" dirty="0" smtClean="0"/>
              <a:t>暂缓学生户籍管理</a:t>
            </a:r>
          </a:p>
          <a:p>
            <a:pPr lvl="1">
              <a:lnSpc>
                <a:spcPct val="150000"/>
              </a:lnSpc>
            </a:pPr>
            <a:r>
              <a:rPr lang="zh-CN" altLang="en-US" sz="2000" dirty="0"/>
              <a:t>关于暂缓学生的户籍管理，</a:t>
            </a:r>
            <a:r>
              <a:rPr lang="zh-CN" altLang="en-US" sz="2000" dirty="0" smtClean="0"/>
              <a:t>务必认真</a:t>
            </a:r>
            <a:r>
              <a:rPr lang="zh-CN" altLang="en-US" sz="2000" dirty="0"/>
              <a:t>查阅</a:t>
            </a:r>
            <a:r>
              <a:rPr lang="zh-CN" altLang="en-US" sz="2000" dirty="0" smtClean="0"/>
              <a:t>暂缓相关规定，暂缓协议书</a:t>
            </a:r>
            <a:r>
              <a:rPr lang="zh-CN" altLang="en-US" sz="2000" dirty="0"/>
              <a:t>明确规定了除就业、升学以外的户籍业务不予以办理，在暂缓期间如要结婚、买</a:t>
            </a:r>
            <a:r>
              <a:rPr lang="zh-CN" altLang="en-US" sz="2000" dirty="0" smtClean="0"/>
              <a:t>房、或者</a:t>
            </a:r>
            <a:r>
              <a:rPr lang="zh-CN" altLang="en-US" sz="2000" dirty="0"/>
              <a:t>出国（境）等需要先将户口迁出学校集体户才能办理</a:t>
            </a:r>
            <a:r>
              <a:rPr lang="zh-CN" altLang="en-US" sz="2000" dirty="0" smtClean="0"/>
              <a:t>。</a:t>
            </a:r>
            <a:endParaRPr lang="en-US" altLang="zh-CN" sz="2000" dirty="0" smtClean="0"/>
          </a:p>
          <a:p>
            <a:pPr lvl="1">
              <a:lnSpc>
                <a:spcPct val="150000"/>
              </a:lnSpc>
            </a:pPr>
            <a:r>
              <a:rPr lang="zh-CN" altLang="en-US" sz="2000" dirty="0"/>
              <a:t>办理暂缓就业的毕业生因升学</a:t>
            </a:r>
            <a:r>
              <a:rPr lang="en-US" altLang="zh-CN" sz="2000" dirty="0"/>
              <a:t>[</a:t>
            </a:r>
            <a:r>
              <a:rPr lang="zh-CN" altLang="en-US" sz="2000" dirty="0"/>
              <a:t>国外（境外）留学除外</a:t>
            </a:r>
            <a:r>
              <a:rPr lang="en-US" altLang="zh-CN" sz="2000" dirty="0"/>
              <a:t>]</a:t>
            </a:r>
            <a:r>
              <a:rPr lang="zh-CN" altLang="en-US" sz="2000" dirty="0"/>
              <a:t>或报考公务员面试需要借出户口卡的，可以凭本人身份证、暂缓就业协议书原件、毕业证或学位证和升学（或公务员面试）相关证明材料到保卫部门借用户口卡</a:t>
            </a:r>
            <a:r>
              <a:rPr lang="zh-CN" altLang="en-US" sz="2000" dirty="0" smtClean="0"/>
              <a:t>。</a:t>
            </a:r>
            <a:endParaRPr lang="en-US" altLang="zh-CN" sz="2000" dirty="0" smtClean="0"/>
          </a:p>
          <a:p>
            <a:pPr lvl="1">
              <a:lnSpc>
                <a:spcPct val="150000"/>
              </a:lnSpc>
            </a:pPr>
            <a:r>
              <a:rPr lang="zh-CN" altLang="en-US" sz="2000" dirty="0" smtClean="0"/>
              <a:t>暂缓</a:t>
            </a:r>
            <a:r>
              <a:rPr lang="zh-CN" altLang="en-US" sz="2000" dirty="0"/>
              <a:t>学生来办理户籍业务需要带上暂缓</a:t>
            </a:r>
            <a:r>
              <a:rPr lang="zh-CN" altLang="en-US" sz="2000" dirty="0" smtClean="0"/>
              <a:t>协议书。</a:t>
            </a:r>
            <a:endParaRPr lang="en-US" altLang="zh-CN" sz="2000" dirty="0" smtClean="0"/>
          </a:p>
          <a:p>
            <a:pPr lvl="1">
              <a:lnSpc>
                <a:spcPct val="150000"/>
              </a:lnSpc>
            </a:pPr>
            <a:r>
              <a:rPr lang="zh-CN" altLang="en-US" sz="2000" dirty="0"/>
              <a:t>暂缓期已过 或者 未办理暂缓的</a:t>
            </a:r>
            <a:r>
              <a:rPr lang="zh-CN" altLang="en-US" sz="2000" dirty="0" smtClean="0"/>
              <a:t>毕业生须</a:t>
            </a:r>
            <a:r>
              <a:rPr lang="zh-CN" altLang="en-US" sz="2000" dirty="0"/>
              <a:t>及时将户口</a:t>
            </a:r>
            <a:r>
              <a:rPr lang="zh-CN" altLang="en-US" sz="2000" dirty="0" smtClean="0"/>
              <a:t>迁出。</a:t>
            </a:r>
            <a:endParaRPr lang="zh-CN" altLang="en-US" sz="2000" dirty="0"/>
          </a:p>
          <a:p>
            <a:pPr lvl="1">
              <a:lnSpc>
                <a:spcPct val="150000"/>
              </a:lnSpc>
            </a:pPr>
            <a:r>
              <a:rPr lang="zh-CN" altLang="en-US" sz="2000" dirty="0"/>
              <a:t>未按要求将户口迁出的，依据公安机关户口管理相关政策，学校将其户口直接移交公安机关，毕业生成为空挂户状态，任何需要用户口卡的业务都无法办理。</a:t>
            </a:r>
          </a:p>
          <a:p>
            <a:pPr lvl="1">
              <a:lnSpc>
                <a:spcPct val="150000"/>
              </a:lnSpc>
            </a:pPr>
            <a:r>
              <a:rPr lang="zh-CN" altLang="en-US" sz="2000" dirty="0" smtClean="0"/>
              <a:t>学校</a:t>
            </a:r>
            <a:r>
              <a:rPr lang="zh-CN" altLang="en-US" sz="2000" dirty="0"/>
              <a:t>按照公安机关要求，定期进行毕业生户口清理。</a:t>
            </a:r>
          </a:p>
          <a:p>
            <a:pPr lvl="1">
              <a:lnSpc>
                <a:spcPct val="150000"/>
              </a:lnSpc>
            </a:pPr>
            <a:endParaRPr lang="zh-CN" altLang="en-US" sz="2000" dirty="0"/>
          </a:p>
          <a:p>
            <a:endParaRPr lang="zh-CN" altLang="en-US" dirty="0"/>
          </a:p>
        </p:txBody>
      </p:sp>
    </p:spTree>
    <p:extLst>
      <p:ext uri="{BB962C8B-B14F-4D97-AF65-F5344CB8AC3E}">
        <p14:creationId xmlns:p14="http://schemas.microsoft.com/office/powerpoint/2010/main" val="34478026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a:t>户证咨询电话：</a:t>
            </a:r>
          </a:p>
          <a:p>
            <a:endParaRPr lang="zh-CN" altLang="en-US" dirty="0"/>
          </a:p>
          <a:p>
            <a:r>
              <a:rPr lang="en-US" altLang="zh-CN" dirty="0"/>
              <a:t>020-84111097</a:t>
            </a:r>
            <a:r>
              <a:rPr lang="zh-CN" altLang="en-US" dirty="0"/>
              <a:t>（南）</a:t>
            </a:r>
          </a:p>
          <a:p>
            <a:endParaRPr lang="zh-CN" altLang="en-US" dirty="0"/>
          </a:p>
          <a:p>
            <a:r>
              <a:rPr lang="en-US" altLang="zh-CN" dirty="0"/>
              <a:t>020-39332297</a:t>
            </a:r>
            <a:r>
              <a:rPr lang="zh-CN" altLang="en-US" dirty="0"/>
              <a:t>（东）  </a:t>
            </a:r>
          </a:p>
          <a:p>
            <a:endParaRPr lang="zh-CN" altLang="en-US" dirty="0"/>
          </a:p>
          <a:p>
            <a:r>
              <a:rPr lang="en-US" altLang="zh-CN" dirty="0"/>
              <a:t>020-87331735(</a:t>
            </a:r>
            <a:r>
              <a:rPr lang="zh-CN" altLang="en-US" dirty="0"/>
              <a:t>北</a:t>
            </a:r>
            <a:r>
              <a:rPr lang="en-US" altLang="zh-CN" dirty="0"/>
              <a:t>)</a:t>
            </a:r>
          </a:p>
          <a:p>
            <a:endParaRPr lang="zh-CN" altLang="en-US" dirty="0"/>
          </a:p>
        </p:txBody>
      </p:sp>
    </p:spTree>
    <p:extLst>
      <p:ext uri="{BB962C8B-B14F-4D97-AF65-F5344CB8AC3E}">
        <p14:creationId xmlns:p14="http://schemas.microsoft.com/office/powerpoint/2010/main" val="5140186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三、报到证  </a:t>
            </a:r>
            <a:endParaRPr lang="zh-CN" altLang="en-US"/>
          </a:p>
        </p:txBody>
      </p:sp>
      <p:sp>
        <p:nvSpPr>
          <p:cNvPr id="3" name="内容占位符 2"/>
          <p:cNvSpPr>
            <a:spLocks noGrp="1"/>
          </p:cNvSpPr>
          <p:nvPr>
            <p:ph sz="quarter" idx="1"/>
          </p:nvPr>
        </p:nvSpPr>
        <p:spPr/>
        <p:txBody>
          <a:bodyPr>
            <a:normAutofit fontScale="92500" lnSpcReduction="10000"/>
          </a:bodyPr>
          <a:lstStyle/>
          <a:p>
            <a:pPr>
              <a:lnSpc>
                <a:spcPct val="150000"/>
              </a:lnSpc>
            </a:pPr>
            <a:r>
              <a:rPr lang="en-US" altLang="zh-CN" sz="2000" dirty="0" smtClean="0"/>
              <a:t>《</a:t>
            </a:r>
            <a:r>
              <a:rPr lang="zh-CN" altLang="en-US" sz="2000" dirty="0" smtClean="0"/>
              <a:t>报到证</a:t>
            </a:r>
            <a:r>
              <a:rPr lang="en-US" altLang="zh-CN" sz="2000" dirty="0" smtClean="0"/>
              <a:t>》</a:t>
            </a:r>
            <a:r>
              <a:rPr lang="zh-CN" altLang="en-US" sz="2000" dirty="0" smtClean="0"/>
              <a:t>领取时间约为</a:t>
            </a:r>
            <a:r>
              <a:rPr lang="en-US" altLang="zh-CN" sz="2000" dirty="0" smtClean="0"/>
              <a:t>6</a:t>
            </a:r>
            <a:r>
              <a:rPr lang="zh-CN" altLang="en-US" sz="2000" dirty="0" smtClean="0"/>
              <a:t>月</a:t>
            </a:r>
            <a:r>
              <a:rPr lang="en-US" altLang="zh-CN" sz="2000" dirty="0" smtClean="0"/>
              <a:t>29</a:t>
            </a:r>
            <a:r>
              <a:rPr lang="zh-CN" altLang="en-US" sz="2000" dirty="0" smtClean="0"/>
              <a:t>日，地点另行通知。</a:t>
            </a:r>
            <a:endParaRPr lang="en-US" altLang="zh-CN" sz="2000" dirty="0" smtClean="0"/>
          </a:p>
          <a:p>
            <a:pPr>
              <a:lnSpc>
                <a:spcPct val="150000"/>
              </a:lnSpc>
            </a:pPr>
            <a:r>
              <a:rPr lang="zh-CN" altLang="en-US" sz="2000" dirty="0"/>
              <a:t>请</a:t>
            </a:r>
            <a:r>
              <a:rPr lang="zh-CN" altLang="en-US" sz="2000" dirty="0" smtClean="0"/>
              <a:t>于报到证有效期内到档案所在单位报道。</a:t>
            </a:r>
            <a:endParaRPr lang="en-US" altLang="zh-CN" sz="2000" dirty="0" smtClean="0"/>
          </a:p>
          <a:p>
            <a:pPr>
              <a:lnSpc>
                <a:spcPct val="150000"/>
              </a:lnSpc>
            </a:pPr>
            <a:r>
              <a:rPr lang="zh-CN" altLang="en-US" sz="2000" dirty="0"/>
              <a:t>报到</a:t>
            </a:r>
            <a:r>
              <a:rPr lang="zh-CN" altLang="en-US" sz="2000" dirty="0" smtClean="0"/>
              <a:t>证如在有效期内遗失请向就业指导中心申请补办。</a:t>
            </a:r>
            <a:endParaRPr lang="en-US" altLang="zh-CN" sz="2000" dirty="0" smtClean="0"/>
          </a:p>
          <a:p>
            <a:pPr>
              <a:lnSpc>
                <a:spcPct val="150000"/>
              </a:lnSpc>
            </a:pPr>
            <a:r>
              <a:rPr lang="zh-CN" altLang="en-US" sz="2000" dirty="0"/>
              <a:t>在就业管理系统中未申请任何去向由就业中心统一直接派回生源地的毕业生，如需要改派至单位须在下一学年开学后方能提出申请。</a:t>
            </a:r>
            <a:r>
              <a:rPr lang="en-US" altLang="zh-CN" sz="2000" dirty="0"/>
              <a:t>16</a:t>
            </a:r>
            <a:r>
              <a:rPr lang="zh-CN" altLang="en-US" sz="2000" dirty="0"/>
              <a:t>届开始改派时间增加为</a:t>
            </a:r>
            <a:r>
              <a:rPr lang="en-US" altLang="zh-CN" sz="2000" dirty="0"/>
              <a:t>2</a:t>
            </a:r>
            <a:r>
              <a:rPr lang="zh-CN" altLang="en-US" sz="2000" dirty="0"/>
              <a:t>年。</a:t>
            </a:r>
          </a:p>
          <a:p>
            <a:pPr>
              <a:lnSpc>
                <a:spcPct val="150000"/>
              </a:lnSpc>
            </a:pPr>
            <a:r>
              <a:rPr lang="zh-CN" altLang="en-US" sz="2000" dirty="0" smtClean="0"/>
              <a:t>结业</a:t>
            </a:r>
            <a:r>
              <a:rPr lang="zh-CN" altLang="en-US" sz="2000" dirty="0"/>
              <a:t>生或延期毕业同学取得毕业证后，须于一年内（以毕业证上日期为准）到南校区（就业指导中心办理派遣手续</a:t>
            </a:r>
            <a:r>
              <a:rPr lang="zh-CN" altLang="en-US" sz="2000" dirty="0" smtClean="0"/>
              <a:t>。办理需携带已签订的三方协议、毕业证复印件、有效接收函。（如回生源地则不需要接收函）</a:t>
            </a:r>
            <a:endParaRPr lang="zh-CN" altLang="en-US" sz="2000" dirty="0"/>
          </a:p>
          <a:p>
            <a:pPr>
              <a:lnSpc>
                <a:spcPct val="150000"/>
              </a:lnSpc>
            </a:pPr>
            <a:endParaRPr lang="en-US" altLang="zh-CN" sz="2000" dirty="0" smtClean="0"/>
          </a:p>
          <a:p>
            <a:pPr>
              <a:lnSpc>
                <a:spcPct val="150000"/>
              </a:lnSpc>
            </a:pPr>
            <a:endParaRPr lang="en-US" altLang="zh-CN" sz="2000" dirty="0" smtClean="0"/>
          </a:p>
          <a:p>
            <a:pPr>
              <a:lnSpc>
                <a:spcPct val="150000"/>
              </a:lnSpc>
            </a:pPr>
            <a:endParaRPr lang="zh-CN" altLang="en-US" sz="2000" dirty="0"/>
          </a:p>
        </p:txBody>
      </p:sp>
    </p:spTree>
    <p:extLst>
      <p:ext uri="{BB962C8B-B14F-4D97-AF65-F5344CB8AC3E}">
        <p14:creationId xmlns:p14="http://schemas.microsoft.com/office/powerpoint/2010/main" val="33234055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平衡">
  <a:themeElements>
    <a:clrScheme name="平衡">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平衡">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平衡">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180</TotalTime>
  <Words>1124</Words>
  <Application>Microsoft Office PowerPoint</Application>
  <PresentationFormat>全屏显示(4:3)</PresentationFormat>
  <Paragraphs>66</Paragraphs>
  <Slides>12</Slides>
  <Notes>0</Notes>
  <HiddenSlides>0</HiddenSlides>
  <MMClips>0</MMClips>
  <ScaleCrop>false</ScaleCrop>
  <HeadingPairs>
    <vt:vector size="4" baseType="variant">
      <vt:variant>
        <vt:lpstr>主题</vt:lpstr>
      </vt:variant>
      <vt:variant>
        <vt:i4>1</vt:i4>
      </vt:variant>
      <vt:variant>
        <vt:lpstr>幻灯片标题</vt:lpstr>
      </vt:variant>
      <vt:variant>
        <vt:i4>12</vt:i4>
      </vt:variant>
    </vt:vector>
  </HeadingPairs>
  <TitlesOfParts>
    <vt:vector size="13" baseType="lpstr">
      <vt:lpstr>平衡</vt:lpstr>
      <vt:lpstr>2017届毕业生离校教育</vt:lpstr>
      <vt:lpstr>一、离校系统（http://ecampus.sysu.edu.cn/lxxt/）</vt:lpstr>
      <vt:lpstr>图书馆毕业生离校工作</vt:lpstr>
      <vt:lpstr>退宿</vt:lpstr>
      <vt:lpstr>二、毕业生户籍管理</vt:lpstr>
      <vt:lpstr>PowerPoint 演示文稿</vt:lpstr>
      <vt:lpstr>PowerPoint 演示文稿</vt:lpstr>
      <vt:lpstr>PowerPoint 演示文稿</vt:lpstr>
      <vt:lpstr>三、报到证  </vt:lpstr>
      <vt:lpstr>四、医保</vt:lpstr>
      <vt:lpstr>五、毕业证、学位证</vt:lpstr>
      <vt:lpstr>祝各位毕业生前程似锦！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2017届毕业生离校教育</dc:title>
  <dc:creator>hlj</dc:creator>
  <cp:lastModifiedBy>hlj</cp:lastModifiedBy>
  <cp:revision>14</cp:revision>
  <dcterms:created xsi:type="dcterms:W3CDTF">2017-06-14T08:22:39Z</dcterms:created>
  <dcterms:modified xsi:type="dcterms:W3CDTF">2017-06-15T06:40:44Z</dcterms:modified>
</cp:coreProperties>
</file>